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3" r:id="rId9"/>
    <p:sldId id="286" r:id="rId10"/>
    <p:sldId id="289" r:id="rId11"/>
    <p:sldId id="290" r:id="rId12"/>
    <p:sldId id="297" r:id="rId13"/>
    <p:sldId id="262" r:id="rId14"/>
    <p:sldId id="278" r:id="rId15"/>
    <p:sldId id="267" r:id="rId16"/>
    <p:sldId id="291" r:id="rId17"/>
    <p:sldId id="295" r:id="rId18"/>
    <p:sldId id="299" r:id="rId19"/>
    <p:sldId id="296" r:id="rId20"/>
    <p:sldId id="298" r:id="rId21"/>
    <p:sldId id="293" r:id="rId22"/>
    <p:sldId id="294" r:id="rId23"/>
    <p:sldId id="292" r:id="rId24"/>
    <p:sldId id="268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87" d="100"/>
          <a:sy n="87" d="100"/>
        </p:scale>
        <p:origin x="-102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02E-8F81-4C01-A0B3-09DDDA7D8713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2B-D1E9-44B6-B862-5471F9618E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02E-8F81-4C01-A0B3-09DDDA7D8713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2B-D1E9-44B6-B862-5471F9618E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02E-8F81-4C01-A0B3-09DDDA7D8713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2B-D1E9-44B6-B862-5471F9618E7A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02E-8F81-4C01-A0B3-09DDDA7D8713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2B-D1E9-44B6-B862-5471F9618E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02E-8F81-4C01-A0B3-09DDDA7D8713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2B-D1E9-44B6-B862-5471F9618E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02E-8F81-4C01-A0B3-09DDDA7D8713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2B-D1E9-44B6-B862-5471F9618E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02E-8F81-4C01-A0B3-09DDDA7D8713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2B-D1E9-44B6-B862-5471F9618E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02E-8F81-4C01-A0B3-09DDDA7D8713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2B-D1E9-44B6-B862-5471F9618E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02E-8F81-4C01-A0B3-09DDDA7D8713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2B-D1E9-44B6-B862-5471F9618E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02E-8F81-4C01-A0B3-09DDDA7D8713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2B-D1E9-44B6-B862-5471F9618E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02E-8F81-4C01-A0B3-09DDDA7D8713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2B-D1E9-44B6-B862-5471F9618E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759D02E-8F81-4C01-A0B3-09DDDA7D8713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06A22B-D1E9-44B6-B862-5471F9618E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Rada Regionalna Federacji Stowarzyszeń Naukowo Technicznych NOT w Elblągu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Od PWSZ do Stowarzyszeń Inżynierskich</a:t>
            </a:r>
          </a:p>
          <a:p>
            <a:r>
              <a:rPr lang="pl-PL" dirty="0" smtClean="0"/>
              <a:t>„Doskonalenie zawodu”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42" y="3933056"/>
            <a:ext cx="283508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444208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Elbląg 12.04.2018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66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/>
              <a:t>FEDERACJA STOWARZYSZEŃ NAUKOWYCH NOT:</a:t>
            </a:r>
          </a:p>
          <a:p>
            <a:r>
              <a:rPr lang="pl-PL" dirty="0" smtClean="0"/>
              <a:t>Wydaje Kartę Zawodową Inżyniera (Engineering </a:t>
            </a:r>
            <a:r>
              <a:rPr lang="pl-PL" dirty="0" err="1" smtClean="0"/>
              <a:t>Card</a:t>
            </a:r>
            <a:r>
              <a:rPr lang="pl-PL" dirty="0" smtClean="0"/>
              <a:t>) Karta Zawodowa Inżyniera potwierdza kwalifikacje i umiejętności w zakresie przyznanym przez FEANI, w celu podnoszenia poziomu zawodowego inżynierów              i ułatwienia ich mobilności.</a:t>
            </a:r>
          </a:p>
          <a:p>
            <a:r>
              <a:rPr lang="pl-PL" dirty="0" smtClean="0"/>
              <a:t>Upowszechnia w polskim środowisku technicznym tytuł Inżyniera Europejskiego (EUR ING) oraz weryfikuje  i opiniuje wnioski o nadanie tego tytułu  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  OBECNIE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kierowane do FEANI poprzez czynnych zawodowo inżynierów zamieszkałych na obszarze Rzeczpospolitej Polskiej.</a:t>
            </a:r>
          </a:p>
          <a:p>
            <a:r>
              <a:rPr lang="pl-PL" dirty="0" smtClean="0"/>
              <a:t> FSNT - NOT działa na podstawie ustawy z dnia                      7 kwietnia 1989 r. - Prawo o stowarzyszeniach                            (Dz. U. z 2015 r. poz. 1393 z późniejszymi zmianami)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 OBECNIE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RADA KRAJOWA;</a:t>
            </a:r>
          </a:p>
          <a:p>
            <a:r>
              <a:rPr lang="pl-PL" sz="4000" dirty="0" smtClean="0"/>
              <a:t>ZARZĄD GŁÓWNY;</a:t>
            </a:r>
          </a:p>
          <a:p>
            <a:r>
              <a:rPr lang="pl-PL" sz="4000" dirty="0" smtClean="0"/>
              <a:t>Organ kontroli wewnętrznej           – Główna Komisja Rewizyjna</a:t>
            </a:r>
            <a:endParaRPr lang="pl-PL" sz="4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Władze naczelne FSNT-NOT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09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PRZEWODZI W NOT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463" y="6021287"/>
            <a:ext cx="776129" cy="7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1"/>
          <p:cNvSpPr txBox="1">
            <a:spLocks/>
          </p:cNvSpPr>
          <p:nvPr/>
        </p:nvSpPr>
        <p:spPr>
          <a:xfrm>
            <a:off x="4372218" y="2348880"/>
            <a:ext cx="430423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pl-PL" dirty="0"/>
          </a:p>
        </p:txBody>
      </p:sp>
      <p:sp>
        <p:nvSpPr>
          <p:cNvPr id="8" name="Symbol zastępczy zawartości 1"/>
          <p:cNvSpPr>
            <a:spLocks noGrp="1"/>
          </p:cNvSpPr>
          <p:nvPr>
            <p:ph idx="1"/>
          </p:nvPr>
        </p:nvSpPr>
        <p:spPr>
          <a:xfrm>
            <a:off x="4427983" y="2336742"/>
            <a:ext cx="4314995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600" b="1" dirty="0"/>
              <a:t>Prezes </a:t>
            </a:r>
            <a:r>
              <a:rPr lang="pl-PL" sz="2600" b="1" dirty="0" smtClean="0"/>
              <a:t> </a:t>
            </a:r>
            <a:r>
              <a:rPr lang="pl-PL" sz="2600" b="1"/>
              <a:t>w </a:t>
            </a:r>
            <a:r>
              <a:rPr lang="pl-PL" sz="2600" b="1" smtClean="0"/>
              <a:t>kadencjach:                     </a:t>
            </a:r>
            <a:r>
              <a:rPr lang="pl-PL" dirty="0" smtClean="0"/>
              <a:t>2008- 2012, 2012-2016, 2016-2020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600" b="1" dirty="0" smtClean="0"/>
              <a:t>Ewa </a:t>
            </a:r>
            <a:r>
              <a:rPr lang="pl-PL" sz="2600" b="1" dirty="0" err="1" smtClean="0"/>
              <a:t>Mańkiewicz</a:t>
            </a:r>
            <a:r>
              <a:rPr lang="pl-PL" sz="2600" b="1" dirty="0" smtClean="0"/>
              <a:t> - Cudny</a:t>
            </a:r>
          </a:p>
          <a:p>
            <a:pPr marL="0" indent="0">
              <a:buNone/>
            </a:pPr>
            <a:endParaRPr lang="pl-PL" b="1" dirty="0" smtClean="0"/>
          </a:p>
          <a:p>
            <a:r>
              <a:rPr lang="pl-PL" dirty="0" smtClean="0"/>
              <a:t>Towarzystwo Kultury Technicznej</a:t>
            </a:r>
          </a:p>
          <a:p>
            <a:r>
              <a:rPr lang="pl-PL" dirty="0" smtClean="0"/>
              <a:t>Stowarzyszenie Elektryków Polskich</a:t>
            </a:r>
          </a:p>
          <a:p>
            <a:pPr marL="0" indent="0">
              <a:buNone/>
            </a:pP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2326071"/>
            <a:ext cx="3493392" cy="349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4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7" y="2060848"/>
            <a:ext cx="49815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508104" y="2708920"/>
            <a:ext cx="3312368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Budynek RR FSNT NOT w Elblągu przy                                        ul. Królewiecka 108 w Elblągu ( 19.05.1956 r. nastąpiło otwarcie  Domu Technika przy ul. Armii Czerwonej 108)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HISTORIA NOT w ELBLĄGU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463" y="6021287"/>
            <a:ext cx="776129" cy="7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b="1" dirty="0" smtClean="0"/>
          </a:p>
          <a:p>
            <a:r>
              <a:rPr lang="pl-PL" b="1" dirty="0" smtClean="0"/>
              <a:t>12 grudnia 1946 r. </a:t>
            </a:r>
            <a:r>
              <a:rPr lang="pl-PL" dirty="0" smtClean="0"/>
              <a:t>Powstał  Wojewódzki Oddział NOT  w Gdańsku  z terenem działania  również miasta Elbląga,</a:t>
            </a:r>
          </a:p>
          <a:p>
            <a:r>
              <a:rPr lang="pl-PL" b="1" dirty="0" smtClean="0"/>
              <a:t>15 maja 1950 r. </a:t>
            </a:r>
            <a:r>
              <a:rPr lang="pl-PL" dirty="0" smtClean="0"/>
              <a:t>powstało Koło NOT  w Elblągu,</a:t>
            </a:r>
          </a:p>
          <a:p>
            <a:r>
              <a:rPr lang="pl-PL" b="1" dirty="0" smtClean="0"/>
              <a:t>13 września 1954 r. </a:t>
            </a:r>
            <a:r>
              <a:rPr lang="pl-PL" dirty="0" smtClean="0"/>
              <a:t>powstał</a:t>
            </a:r>
            <a:r>
              <a:rPr lang="pl-PL" b="1" dirty="0" smtClean="0"/>
              <a:t> </a:t>
            </a:r>
            <a:r>
              <a:rPr lang="pl-PL" dirty="0" smtClean="0"/>
              <a:t>Odział Powiatowy  NOT w Elblągu, </a:t>
            </a:r>
          </a:p>
          <a:p>
            <a:r>
              <a:rPr lang="pl-PL" b="1" dirty="0" smtClean="0"/>
              <a:t>19 maja 1956 r. </a:t>
            </a:r>
            <a:r>
              <a:rPr lang="pl-PL" dirty="0" smtClean="0"/>
              <a:t>nastąpiło uroczyste otwarcia Domu Technika w Elblągu przy ul. Królewieckiej 108, </a:t>
            </a:r>
          </a:p>
          <a:p>
            <a:r>
              <a:rPr lang="pl-PL" b="1" dirty="0" smtClean="0"/>
              <a:t>Od 1965 r.  </a:t>
            </a:r>
            <a:r>
              <a:rPr lang="pl-PL" dirty="0" smtClean="0"/>
              <a:t>Działa Oddział Rejonowy NOT w Elblągu,</a:t>
            </a:r>
            <a:endParaRPr lang="pl-PL" b="1" dirty="0" smtClean="0"/>
          </a:p>
          <a:p>
            <a:r>
              <a:rPr lang="pl-PL" b="1" dirty="0" smtClean="0"/>
              <a:t>15 czerwca 1975 r. </a:t>
            </a:r>
            <a:r>
              <a:rPr lang="pl-PL" dirty="0" smtClean="0"/>
              <a:t>powstał  Wojewódzki Oddział NOT w Elblągu,</a:t>
            </a:r>
          </a:p>
          <a:p>
            <a:endParaRPr lang="pl-PL" b="1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HISTORIA NOT w </a:t>
            </a:r>
            <a:r>
              <a:rPr lang="pl-PL" dirty="0" smtClean="0"/>
              <a:t>ELBLĄGU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463" y="6021287"/>
            <a:ext cx="776129" cy="7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r>
              <a:rPr lang="pl-PL" sz="2200" b="1" dirty="0" smtClean="0">
                <a:solidFill>
                  <a:srgbClr val="1F497D"/>
                </a:solidFill>
              </a:rPr>
              <a:t>14 stycznia 2000 </a:t>
            </a:r>
            <a:r>
              <a:rPr lang="pl-PL" sz="2200" b="1" dirty="0">
                <a:solidFill>
                  <a:srgbClr val="1F497D"/>
                </a:solidFill>
              </a:rPr>
              <a:t>r. </a:t>
            </a:r>
            <a:r>
              <a:rPr lang="pl-PL" sz="2200" b="1" dirty="0" smtClean="0">
                <a:solidFill>
                  <a:srgbClr val="1F497D"/>
                </a:solidFill>
              </a:rPr>
              <a:t> </a:t>
            </a:r>
            <a:r>
              <a:rPr lang="pl-PL" sz="2200" dirty="0" smtClean="0">
                <a:solidFill>
                  <a:srgbClr val="1F497D"/>
                </a:solidFill>
              </a:rPr>
              <a:t>Rada Krajowa FSNT  NOT w Warszawie zdecydowała o zmianie Statutu  NOT i nazewnictwa  Oddziałów Wojewódzkich na Rady Regionalne FSNT NOT    -  również dla Elbląga, która obowiązuje do dnia dzisiejszego. </a:t>
            </a:r>
            <a:endParaRPr lang="pl-PL" sz="2200" dirty="0">
              <a:solidFill>
                <a:srgbClr val="1F497D"/>
              </a:solidFill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NOT w ELBLĄGU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463" y="6021287"/>
            <a:ext cx="776129" cy="7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74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4F81BD"/>
              </a:buClr>
            </a:pPr>
            <a:r>
              <a:rPr lang="pl-PL" i="1" dirty="0">
                <a:solidFill>
                  <a:srgbClr val="1F497D"/>
                </a:solidFill>
              </a:rPr>
              <a:t>Stowarzyszenie Elektryków Polskich  (SEP )</a:t>
            </a:r>
            <a:endParaRPr lang="pl-PL" dirty="0">
              <a:solidFill>
                <a:srgbClr val="1F497D"/>
              </a:solidFill>
            </a:endParaRPr>
          </a:p>
          <a:p>
            <a:pPr lvl="0">
              <a:buClr>
                <a:srgbClr val="4F81BD"/>
              </a:buClr>
            </a:pPr>
            <a:r>
              <a:rPr lang="pl-PL" i="1" dirty="0">
                <a:solidFill>
                  <a:srgbClr val="1F497D"/>
                </a:solidFill>
              </a:rPr>
              <a:t>Stowarzyszenie Inżynierów i Techników Mechaników Polskich (SIMP )</a:t>
            </a:r>
            <a:endParaRPr lang="pl-PL" dirty="0">
              <a:solidFill>
                <a:srgbClr val="1F497D"/>
              </a:solidFill>
            </a:endParaRPr>
          </a:p>
          <a:p>
            <a:pPr lvl="0">
              <a:buClr>
                <a:srgbClr val="4F81BD"/>
              </a:buClr>
            </a:pPr>
            <a:r>
              <a:rPr lang="pl-PL" i="1" dirty="0">
                <a:solidFill>
                  <a:srgbClr val="1F497D"/>
                </a:solidFill>
              </a:rPr>
              <a:t>Polski Związek Inżynierów i Techników Budownictwa (PZITB ) </a:t>
            </a:r>
            <a:endParaRPr lang="pl-PL" dirty="0">
              <a:solidFill>
                <a:srgbClr val="1F497D"/>
              </a:solidFill>
            </a:endParaRPr>
          </a:p>
          <a:p>
            <a:pPr lvl="0">
              <a:buClr>
                <a:srgbClr val="4F81BD"/>
              </a:buClr>
            </a:pPr>
            <a:r>
              <a:rPr lang="pl-PL" i="1" dirty="0">
                <a:solidFill>
                  <a:srgbClr val="1F497D"/>
                </a:solidFill>
              </a:rPr>
              <a:t>Stowarzyszenie Techniczne Odlewników Polskich  (STOP ) </a:t>
            </a:r>
            <a:endParaRPr lang="pl-PL" dirty="0">
              <a:solidFill>
                <a:srgbClr val="1F497D"/>
              </a:solidFill>
            </a:endParaRPr>
          </a:p>
          <a:p>
            <a:pPr lvl="0">
              <a:buClr>
                <a:srgbClr val="4F81BD"/>
              </a:buClr>
            </a:pPr>
            <a:r>
              <a:rPr lang="pl-PL" i="1" dirty="0">
                <a:solidFill>
                  <a:srgbClr val="1F497D"/>
                </a:solidFill>
              </a:rPr>
              <a:t>Polskie Zrzeszenie Inżynierów i Techników Sanitarnych (PZI i TS )</a:t>
            </a:r>
            <a:endParaRPr lang="pl-PL" dirty="0">
              <a:solidFill>
                <a:srgbClr val="1F497D"/>
              </a:solidFill>
            </a:endParaRPr>
          </a:p>
          <a:p>
            <a:pPr lvl="0">
              <a:buClr>
                <a:srgbClr val="4F81BD"/>
              </a:buClr>
            </a:pPr>
            <a:r>
              <a:rPr lang="pl-PL" i="1" dirty="0">
                <a:solidFill>
                  <a:srgbClr val="1F497D"/>
                </a:solidFill>
              </a:rPr>
              <a:t>Stowarzyszenie Inżynierów i Techników Wodnych Melioracji ( SI i TWM)</a:t>
            </a:r>
            <a:endParaRPr lang="pl-PL" dirty="0">
              <a:solidFill>
                <a:srgbClr val="1F497D"/>
              </a:solidFill>
            </a:endParaRPr>
          </a:p>
          <a:p>
            <a:pPr lvl="0">
              <a:buClr>
                <a:srgbClr val="4F81BD"/>
              </a:buClr>
            </a:pPr>
            <a:r>
              <a:rPr lang="pl-PL" i="1" dirty="0">
                <a:solidFill>
                  <a:srgbClr val="1F497D"/>
                </a:solidFill>
              </a:rPr>
              <a:t>Stowarzyszenie Geodetów Polskich ( SGP)</a:t>
            </a:r>
            <a:r>
              <a:rPr lang="pl-PL" dirty="0">
                <a:solidFill>
                  <a:srgbClr val="1F497D"/>
                </a:solidFill>
              </a:rPr>
              <a:t> 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RR FSNT NOT w ELBLĄGU tworzą przedstawiciele siedmiu stowarzyszeń: 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463" y="6021287"/>
            <a:ext cx="776129" cy="7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9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skład wchodzą delegaci miejscowych oddziałów Stowarzyszeń Naukowo Technicznych działających na terenie Terenowej Jednostki Organizacyjnej,</a:t>
            </a:r>
          </a:p>
          <a:p>
            <a:r>
              <a:rPr lang="pl-PL" dirty="0" smtClean="0"/>
              <a:t>Delegaci są wybierani zgodnie z postanowieniami statutów swoich stowarzyszeń,</a:t>
            </a:r>
          </a:p>
          <a:p>
            <a:r>
              <a:rPr lang="pl-PL" dirty="0" smtClean="0"/>
              <a:t>RR FSNT NOT w Elblągu liczy 19 osób. 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Skład RR FSNT NOT w Elblągu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6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Współpracy, integracji i wzajemne wspomaganiu zrzeszonych stowarzyszeń członkowskich w realizacji ich zadań  i rozwijaniu zainteresowań</a:t>
            </a:r>
          </a:p>
          <a:p>
            <a:endParaRPr lang="pl-PL" dirty="0"/>
          </a:p>
          <a:p>
            <a:r>
              <a:rPr lang="pl-PL" dirty="0" smtClean="0"/>
              <a:t>Oddziaływaniu </a:t>
            </a:r>
            <a:r>
              <a:rPr lang="pl-PL" dirty="0"/>
              <a:t>na  rozwój techniki, nauki , edukacji i gospodarki w Elblągu przez prezentowanie wspólnych poglądów stowarzyszeń członkowskich,</a:t>
            </a:r>
          </a:p>
          <a:p>
            <a:endParaRPr lang="pl-PL" dirty="0"/>
          </a:p>
          <a:p>
            <a:r>
              <a:rPr lang="pl-PL" dirty="0" smtClean="0"/>
              <a:t>Prowadzenie </a:t>
            </a:r>
            <a:r>
              <a:rPr lang="pl-PL" dirty="0"/>
              <a:t>działalności usług technicznych w zakresie posiadanych specjalizacji swoich rzeczoznawców.</a:t>
            </a:r>
          </a:p>
          <a:p>
            <a:endParaRPr lang="pl-PL" dirty="0"/>
          </a:p>
          <a:p>
            <a:r>
              <a:rPr lang="pl-PL" dirty="0" smtClean="0"/>
              <a:t>Kształtowanie </a:t>
            </a:r>
            <a:r>
              <a:rPr lang="pl-PL" dirty="0"/>
              <a:t>etyki korzystania z zasobów środowiska naturalnego zgodnie z zasadami zrównoważonego rozwoju .</a:t>
            </a:r>
          </a:p>
          <a:p>
            <a:endParaRPr lang="pl-PL" dirty="0"/>
          </a:p>
          <a:p>
            <a:r>
              <a:rPr lang="pl-PL" dirty="0" smtClean="0"/>
              <a:t>Prowadzenie </a:t>
            </a:r>
            <a:r>
              <a:rPr lang="pl-PL" dirty="0"/>
              <a:t>domu technika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Działalność Rady Regionalnej w Elblągu skupiona jest </a:t>
            </a:r>
            <a:r>
              <a:rPr lang="pl-PL" dirty="0" smtClean="0"/>
              <a:t>na: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11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Za początek ruchu stowarzyszeniowego polskiego środowiska technicznego przyjmuje się rok 1835, kiedy gen. Józef Bem założył w Paryżu Towarzystwo Politechniczne Polskie, a pod zaborami: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 smtClean="0"/>
              <a:t>Zabór austriacki – w 1866 r. utworzono Towarzystwo do Pielęgnowania i Rozpowszechniania Wiadomości,</a:t>
            </a:r>
            <a:endParaRPr lang="pl-PL" dirty="0"/>
          </a:p>
          <a:p>
            <a:r>
              <a:rPr lang="pl-PL" dirty="0" smtClean="0"/>
              <a:t>Zabór pruski – Polscy technicy działali w utworzonym w 1857 r. Wydziale  Przyrodniczym Poznańskiego Towarzystwa Przyjaciół Nauk,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 smtClean="0"/>
              <a:t>Zabór rosyjski – w 1883 r. utworzono Sekcję Techniczną w Warszawskim Oddziale Towarzystwa Popierania Rosyjskiego Przemysłu i Handlu, w 1898 r. powołano do życia Stowarzyszenie Techników w Warszawie 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NOT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463" y="6021287"/>
            <a:ext cx="776129" cy="78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4F81BD"/>
              </a:buClr>
            </a:pPr>
            <a:r>
              <a:rPr lang="pl-PL" sz="4000" dirty="0">
                <a:solidFill>
                  <a:srgbClr val="1F497D"/>
                </a:solidFill>
              </a:rPr>
              <a:t>RADA </a:t>
            </a:r>
            <a:r>
              <a:rPr lang="pl-PL" sz="4000" dirty="0" smtClean="0">
                <a:solidFill>
                  <a:srgbClr val="1F497D"/>
                </a:solidFill>
              </a:rPr>
              <a:t>REGIONALNA;</a:t>
            </a:r>
            <a:endParaRPr lang="pl-PL" sz="4000" dirty="0">
              <a:solidFill>
                <a:srgbClr val="1F497D"/>
              </a:solidFill>
            </a:endParaRPr>
          </a:p>
          <a:p>
            <a:pPr lvl="0">
              <a:buClr>
                <a:srgbClr val="4F81BD"/>
              </a:buClr>
            </a:pPr>
            <a:r>
              <a:rPr lang="pl-PL" sz="4000" dirty="0" smtClean="0">
                <a:solidFill>
                  <a:srgbClr val="1F497D"/>
                </a:solidFill>
              </a:rPr>
              <a:t>ZARZĄD;</a:t>
            </a:r>
            <a:endParaRPr lang="pl-PL" sz="4000" dirty="0">
              <a:solidFill>
                <a:srgbClr val="1F497D"/>
              </a:solidFill>
            </a:endParaRPr>
          </a:p>
          <a:p>
            <a:pPr lvl="0">
              <a:buClr>
                <a:srgbClr val="4F81BD"/>
              </a:buClr>
            </a:pPr>
            <a:r>
              <a:rPr lang="pl-PL" sz="4000" dirty="0">
                <a:solidFill>
                  <a:srgbClr val="1F497D"/>
                </a:solidFill>
              </a:rPr>
              <a:t>Organ kontroli wewnętrznej           – </a:t>
            </a:r>
            <a:r>
              <a:rPr lang="pl-PL" sz="4000" dirty="0" smtClean="0">
                <a:solidFill>
                  <a:srgbClr val="1F497D"/>
                </a:solidFill>
              </a:rPr>
              <a:t>Komisja </a:t>
            </a:r>
            <a:r>
              <a:rPr lang="pl-PL" sz="4000" dirty="0">
                <a:solidFill>
                  <a:srgbClr val="1F497D"/>
                </a:solidFill>
              </a:rPr>
              <a:t>Rewizyjna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Władze </a:t>
            </a:r>
            <a:r>
              <a:rPr lang="pl-PL" dirty="0" smtClean="0"/>
              <a:t>RR FSNT-NOT w Elblągu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54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  Piotr Ziółkowski – Prezes Zarządu</a:t>
            </a:r>
          </a:p>
          <a:p>
            <a:r>
              <a:rPr lang="pl-PL" dirty="0"/>
              <a:t>  Janusz </a:t>
            </a:r>
            <a:r>
              <a:rPr lang="pl-PL" dirty="0" err="1"/>
              <a:t>Ufnalewski</a:t>
            </a:r>
            <a:r>
              <a:rPr lang="pl-PL" dirty="0"/>
              <a:t> – </a:t>
            </a:r>
            <a:r>
              <a:rPr lang="pl-PL"/>
              <a:t>Z-ca </a:t>
            </a:r>
            <a:r>
              <a:rPr lang="pl-PL" smtClean="0"/>
              <a:t>Prezesa</a:t>
            </a:r>
            <a:endParaRPr lang="pl-PL" dirty="0"/>
          </a:p>
          <a:p>
            <a:r>
              <a:rPr lang="pl-PL" dirty="0"/>
              <a:t>  Roman Czerniak – Sekretarz</a:t>
            </a:r>
          </a:p>
          <a:p>
            <a:r>
              <a:rPr lang="pl-PL" dirty="0"/>
              <a:t>  </a:t>
            </a:r>
            <a:r>
              <a:rPr lang="pl-PL" dirty="0" smtClean="0"/>
              <a:t>Andrzej Sawicki </a:t>
            </a:r>
            <a:r>
              <a:rPr lang="pl-PL" dirty="0"/>
              <a:t>– członek</a:t>
            </a:r>
          </a:p>
          <a:p>
            <a:r>
              <a:rPr lang="pl-PL" dirty="0"/>
              <a:t>  </a:t>
            </a:r>
            <a:r>
              <a:rPr lang="pl-PL" dirty="0" smtClean="0"/>
              <a:t>Jerzy Zapolski  </a:t>
            </a:r>
            <a:r>
              <a:rPr lang="pl-PL" dirty="0"/>
              <a:t>- członek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Zarząd RR FSNT NOT w Elblągu </a:t>
            </a:r>
            <a:br>
              <a:rPr lang="pl-PL" dirty="0"/>
            </a:b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463" y="6021287"/>
            <a:ext cx="776129" cy="7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Janusz Augustynowicz – Przewodniczący KR</a:t>
            </a:r>
          </a:p>
          <a:p>
            <a:r>
              <a:rPr lang="pl-PL" dirty="0"/>
              <a:t>  Artur Bakalarski – członek KR</a:t>
            </a:r>
          </a:p>
          <a:p>
            <a:r>
              <a:rPr lang="pl-PL" dirty="0"/>
              <a:t>  Nestor Kantor  - członek KR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pl-PL" dirty="0"/>
              <a:t>Komisja Rewizyjna</a:t>
            </a:r>
            <a:br>
              <a:rPr lang="pl-PL" dirty="0"/>
            </a:br>
            <a:r>
              <a:rPr lang="pl-PL" dirty="0"/>
              <a:t> RR FSNT NOT w Elblągu </a:t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463" y="6021287"/>
            <a:ext cx="776129" cy="7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3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RR FSNT NOT w Elblągu</a:t>
            </a:r>
            <a:endParaRPr lang="pl-PL" dirty="0"/>
          </a:p>
        </p:txBody>
      </p:sp>
      <p:pic>
        <p:nvPicPr>
          <p:cNvPr id="15" name="Symbol zastępczy zawartości 1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248472" cy="3343547"/>
          </a:xfrm>
        </p:spPr>
      </p:pic>
      <p:sp>
        <p:nvSpPr>
          <p:cNvPr id="14" name="Symbol zastępczy zawartości 13"/>
          <p:cNvSpPr>
            <a:spLocks noGrp="1"/>
          </p:cNvSpPr>
          <p:nvPr>
            <p:ph sz="quarter" idx="14"/>
          </p:nvPr>
        </p:nvSpPr>
        <p:spPr>
          <a:xfrm>
            <a:off x="4645152" y="2420888"/>
            <a:ext cx="4103312" cy="381642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Zarząd i Komisja Rewizyjna  NOT Elbląg 2016-2020: Andrzej Sawicki, Jerzy Zapolski, Nestor Kantor (KR), Janusz </a:t>
            </a:r>
            <a:r>
              <a:rPr lang="pl-PL" dirty="0" err="1"/>
              <a:t>Ufnalewski</a:t>
            </a:r>
            <a:r>
              <a:rPr lang="pl-PL" dirty="0"/>
              <a:t> V-ce Prezes, Romuald </a:t>
            </a:r>
            <a:r>
              <a:rPr lang="pl-PL" dirty="0" smtClean="0"/>
              <a:t>Czerniak sekretarz, </a:t>
            </a:r>
            <a:r>
              <a:rPr lang="pl-PL" dirty="0"/>
              <a:t>Piotr Ziółkowski Prezes, Janusz Augustynowicz (KR), Anna </a:t>
            </a:r>
            <a:r>
              <a:rPr lang="pl-PL" dirty="0" err="1"/>
              <a:t>Kubryń</a:t>
            </a:r>
            <a:r>
              <a:rPr lang="pl-PL" dirty="0"/>
              <a:t> Dyrektor Biura , Artur Bakalarski (KR)</a:t>
            </a:r>
          </a:p>
          <a:p>
            <a:endParaRPr lang="pl-PL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463" y="6021287"/>
            <a:ext cx="776129" cy="7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0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72067" y="2060848"/>
            <a:ext cx="8020413" cy="4464496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Skupić w jednym miejscu środowisko techniczne różnych branż i specjalności, dając możliwość kontaktu między sobą i społeczeństwem danego regionu.</a:t>
            </a:r>
          </a:p>
          <a:p>
            <a:r>
              <a:rPr lang="pl-PL" sz="3200" dirty="0" smtClean="0"/>
              <a:t>Rozpoczęli to nasi przodkowie budując z własnych składek Dom Technika w 1905 r. w Warszawie i w 1906 r. w Krakowie.</a:t>
            </a:r>
          </a:p>
          <a:p>
            <a:pPr marL="0" indent="0">
              <a:buNone/>
            </a:pPr>
            <a:r>
              <a:rPr lang="pl-PL" sz="2000" dirty="0" smtClean="0"/>
              <a:t>Dziękuję za uwagę, Piotr Ziółkowski – Prezes RR FSNT NOT w Elblągu.    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smtClean="0"/>
              <a:t>PODSUMOWANIE</a:t>
            </a:r>
            <a:endParaRPr lang="pl-P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463" y="6021287"/>
            <a:ext cx="776129" cy="7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Jeszcze w czasie zaborów, od 1882 r. były organizowane zjazdy techników polskich, na Zjeździe w Krakowie w 1912 r utworzono Radę Zjazdów i Zrzeszeń Techników Polskich    </a:t>
            </a:r>
          </a:p>
          <a:p>
            <a:r>
              <a:rPr lang="pl-PL" dirty="0" smtClean="0"/>
              <a:t>W niepodległej Rzeczpospolitej  - w 1924 r. Radę Zjazdów i Zrzeszeń Techników Polskich przekształcono w Związek Polskich Zrzeszeń Technicznych z siedzibą w Warszawie z 18 stowarzyszeniami ze wzrostem do 25 w 1935 r. kiedy  to powstała Naczelna Organizacja Inżynierów RP(NOI). W 1936 r. utworzono Naczelną Organizację Stowarzyszeń Techników   RP(NOST)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NOT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3" y="6021287"/>
            <a:ext cx="776129" cy="7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5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Po zakończeniu II wojny światowej w 1945 r. powstały:</a:t>
            </a:r>
          </a:p>
          <a:p>
            <a:r>
              <a:rPr lang="pl-PL" dirty="0" smtClean="0"/>
              <a:t>Ogólnopolskie Towarzystwo Techniczne Łodzi,</a:t>
            </a:r>
          </a:p>
          <a:p>
            <a:r>
              <a:rPr lang="pl-PL" dirty="0" smtClean="0"/>
              <a:t>Wielobranżowy Związek Inżynierów i Techników                 w Kielcach,</a:t>
            </a:r>
          </a:p>
          <a:p>
            <a:r>
              <a:rPr lang="pl-PL" b="1" dirty="0" smtClean="0"/>
              <a:t>12 grudnia 1945 r. </a:t>
            </a:r>
            <a:r>
              <a:rPr lang="pl-PL" dirty="0" smtClean="0"/>
              <a:t>w Warszawie powołano </a:t>
            </a:r>
            <a:r>
              <a:rPr lang="pl-PL" b="1" dirty="0" smtClean="0"/>
              <a:t>Naczelną Organizację Techniczną </a:t>
            </a:r>
            <a:r>
              <a:rPr lang="pl-PL" dirty="0" smtClean="0"/>
              <a:t>–jako zrzeszenie stowarzyszeń, była ona dostępna dla wszystkich osób ze średnim i wyższym wykształceniem technicznym.</a:t>
            </a:r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NOT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Reprezentowała różne gałęzie techniki i branże gospodarcze oraz interesy ogółu inżynierów i techników. </a:t>
            </a:r>
          </a:p>
          <a:p>
            <a:r>
              <a:rPr lang="pl-PL" dirty="0" smtClean="0"/>
              <a:t>W Polsce Działalność NOT w latach 1945-90 koncentrowała się na udziale techników i inżynierów w odbudowie kraju po zniszczeniach wojennych, a następnie rozbudowie przemysłu; na kształceniu i szkoleniu inżynierów; z inicjatywy NOT powstało w Polsce kilka wyższych uczelni technicznych 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NOT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W 1989 r. Naczelna Organizacja Techniczna stała się Federacją 22 Stowarzyszeń Naukowo-Technicznych. Działalność Federacji została nakierowana na dbanie o prestiż zawodu inżyniera i podnoszenia kwalifikacji zawodowych oraz stała się reprezentantem interesów środowisk technicznych wobec władz.</a:t>
            </a:r>
          </a:p>
          <a:p>
            <a:r>
              <a:rPr lang="pl-PL" dirty="0" smtClean="0"/>
              <a:t>Wejście Polski do Unii Europejskiej przyczyniło się do integracji polskich i polonijnych środowisk technicznych miedzy innymi przez organizowanie Światowych Zjazdów Inżynierów Polskich.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NOT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FSNT - NOT aktywnie uczestniczy w międzynarodowych wspólnotach i organizacjach inżynierskich:</a:t>
            </a:r>
          </a:p>
          <a:p>
            <a:r>
              <a:rPr lang="pl-PL" dirty="0" smtClean="0"/>
              <a:t>Jest polskim członkiem Europejskiej Federacji Narodowych Stowarzyszeń Inżynierów (FEANI),</a:t>
            </a:r>
          </a:p>
          <a:p>
            <a:r>
              <a:rPr lang="pl-PL" dirty="0" smtClean="0"/>
              <a:t>Światowej Federacji Organizacji Inżynierskich (WFEO),</a:t>
            </a:r>
          </a:p>
          <a:p>
            <a:r>
              <a:rPr lang="pl-PL" dirty="0" smtClean="0"/>
              <a:t>Rozwija współpracę z polonijnymi Stowarzyszeniami Naukowo- Technicznymi, integrując polską społeczność techniczną w kraju i poza jego granicami.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 OBECNIE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DZIŚ FSNT NOT:</a:t>
            </a:r>
          </a:p>
          <a:p>
            <a:r>
              <a:rPr lang="pl-PL" dirty="0" smtClean="0"/>
              <a:t>39 Stowarzyszeń Naukowo – Technicznych zrzeszających ponad 100 tys. Członków,</a:t>
            </a:r>
          </a:p>
          <a:p>
            <a:r>
              <a:rPr lang="pl-PL" dirty="0" smtClean="0"/>
              <a:t>45 Terenowych Jednostek Organizacyjnych (TJO) FSNT - NOT skupiających oddziały Stowarzyszeń NT sfederowanych w NOT,</a:t>
            </a:r>
          </a:p>
          <a:p>
            <a:r>
              <a:rPr lang="pl-PL" dirty="0" smtClean="0"/>
              <a:t>39 Domów Technika, w tym dwa zbudowane na początku XX wieku ze składek inżynierów.  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 OBECNIE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 OBECNIE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6656" y="2132856"/>
            <a:ext cx="3822192" cy="1185020"/>
          </a:xfrm>
        </p:spPr>
        <p:txBody>
          <a:bodyPr/>
          <a:lstStyle/>
          <a:p>
            <a:r>
              <a:rPr lang="pl-PL" dirty="0" smtClean="0"/>
              <a:t>Warszawski Dom Technika – 1905 r. </a:t>
            </a:r>
            <a:endParaRPr lang="pl-PL" dirty="0"/>
          </a:p>
        </p:txBody>
      </p:sp>
      <p:pic>
        <p:nvPicPr>
          <p:cNvPr id="9" name="Symbol zastępczy zawartości 8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56992"/>
            <a:ext cx="3240360" cy="3024336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8200" y="2276872"/>
            <a:ext cx="3822192" cy="1041003"/>
          </a:xfrm>
        </p:spPr>
        <p:txBody>
          <a:bodyPr/>
          <a:lstStyle/>
          <a:p>
            <a:r>
              <a:rPr lang="pl-PL" dirty="0" smtClean="0"/>
              <a:t>Krakowski Dom Technika – 1906 r.</a:t>
            </a:r>
            <a:endParaRPr lang="pl-PL" dirty="0"/>
          </a:p>
        </p:txBody>
      </p:sp>
      <p:pic>
        <p:nvPicPr>
          <p:cNvPr id="10" name="Symbol zastępczy zawartości 9" descr="getImag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8104" y="3429000"/>
            <a:ext cx="2592288" cy="288032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1059</TotalTime>
  <Words>1111</Words>
  <Application>Microsoft Office PowerPoint</Application>
  <PresentationFormat>Pokaz na ekranie (4:3)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Kształt fali</vt:lpstr>
      <vt:lpstr>Rada Regionalna Federacji Stowarzyszeń Naukowo Technicznych NOT w Elblągu</vt:lpstr>
      <vt:lpstr>Historia NOT</vt:lpstr>
      <vt:lpstr>Historia NOT </vt:lpstr>
      <vt:lpstr>HISTORIA NOT</vt:lpstr>
      <vt:lpstr>HISTORIA NOT</vt:lpstr>
      <vt:lpstr>HISTORIA NOT</vt:lpstr>
      <vt:lpstr>NOT OBECNIE</vt:lpstr>
      <vt:lpstr>NOT OBECNIE</vt:lpstr>
      <vt:lpstr>NOT OBECNIE</vt:lpstr>
      <vt:lpstr>NOT  OBECNIE</vt:lpstr>
      <vt:lpstr>NOT OBECNIE</vt:lpstr>
      <vt:lpstr>Władze naczelne FSNT-NOT</vt:lpstr>
      <vt:lpstr>PRZEWODZI W NOT</vt:lpstr>
      <vt:lpstr>HISTORIA NOT w ELBLĄGU </vt:lpstr>
      <vt:lpstr>HISTORIA NOT w ELBLĄGU </vt:lpstr>
      <vt:lpstr>HISTORIA NOT w ELBLĄGU  </vt:lpstr>
      <vt:lpstr>RR FSNT NOT w ELBLĄGU tworzą przedstawiciele siedmiu stowarzyszeń: </vt:lpstr>
      <vt:lpstr>Skład RR FSNT NOT w Elblągu</vt:lpstr>
      <vt:lpstr>Działalność Rady Regionalnej w Elblągu skupiona jest na:</vt:lpstr>
      <vt:lpstr>Władze RR FSNT-NOT w Elblągu</vt:lpstr>
      <vt:lpstr>Zarząd RR FSNT NOT w Elblągu  </vt:lpstr>
      <vt:lpstr>Komisja Rewizyjna  RR FSNT NOT w Elblągu  </vt:lpstr>
      <vt:lpstr>RR FSNT NOT w Elblągu</vt:lpstr>
      <vt:lpstr>PODSUMOWANIE</vt:lpstr>
    </vt:vector>
  </TitlesOfParts>
  <Company>Organization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Stowarzyszenie Elektryków Polskich</dc:title>
  <dc:creator>Wołukanis Dariusz</dc:creator>
  <cp:lastModifiedBy>Ziółkowski Piotr</cp:lastModifiedBy>
  <cp:revision>93</cp:revision>
  <dcterms:created xsi:type="dcterms:W3CDTF">2018-03-19T07:58:21Z</dcterms:created>
  <dcterms:modified xsi:type="dcterms:W3CDTF">2018-04-06T11:49:35Z</dcterms:modified>
</cp:coreProperties>
</file>